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</p:sldIdLst>
  <p:sldSz cx="12192000" cy="6858000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2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2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00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92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23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0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6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1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8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4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924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86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0330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19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76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9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A2C3A-6BFC-4EBF-8C26-DAE748F13281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8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0" y="244308"/>
            <a:ext cx="2870140" cy="59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LOGO_MADR-NOU"/>
          <p:cNvPicPr/>
          <p:nvPr/>
        </p:nvPicPr>
        <p:blipFill>
          <a:blip r:embed="rId3"/>
          <a:stretch>
            <a:fillRect/>
          </a:stretch>
        </p:blipFill>
        <p:spPr>
          <a:xfrm>
            <a:off x="2853736" y="245663"/>
            <a:ext cx="2028825" cy="657251"/>
          </a:xfrm>
          <a:prstGeom prst="rect">
            <a:avLst/>
          </a:prstGeom>
        </p:spPr>
      </p:pic>
      <p:pic>
        <p:nvPicPr>
          <p:cNvPr id="6" name="Picutre 1"/>
          <p:cNvPicPr/>
          <p:nvPr/>
        </p:nvPicPr>
        <p:blipFill>
          <a:blip r:embed="rId4"/>
          <a:stretch/>
        </p:blipFill>
        <p:spPr>
          <a:xfrm>
            <a:off x="4924858" y="200397"/>
            <a:ext cx="2139696" cy="560832"/>
          </a:xfrm>
          <a:prstGeom prst="rect">
            <a:avLst/>
          </a:prstGeom>
        </p:spPr>
      </p:pic>
      <p:pic>
        <p:nvPicPr>
          <p:cNvPr id="8" name="Picutre 8"/>
          <p:cNvPicPr/>
          <p:nvPr/>
        </p:nvPicPr>
        <p:blipFill>
          <a:blip r:embed="rId5"/>
          <a:stretch/>
        </p:blipFill>
        <p:spPr>
          <a:xfrm>
            <a:off x="7264429" y="237168"/>
            <a:ext cx="1194816" cy="5120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9790" y="1203120"/>
            <a:ext cx="8196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  </a:t>
            </a:r>
            <a:r>
              <a:rPr lang="en-US" sz="2000" dirty="0" err="1"/>
              <a:t>Propunere</a:t>
            </a:r>
            <a:r>
              <a:rPr lang="en-US" sz="2000" dirty="0"/>
              <a:t> </a:t>
            </a:r>
            <a:r>
              <a:rPr lang="ro-RO" sz="2000" dirty="0"/>
              <a:t>î</a:t>
            </a:r>
            <a:r>
              <a:rPr lang="en-US" sz="2000" dirty="0" err="1"/>
              <a:t>nt</a:t>
            </a:r>
            <a:r>
              <a:rPr lang="ro-RO" sz="2000" dirty="0"/>
              <a:t>â</a:t>
            </a:r>
            <a:r>
              <a:rPr lang="en-US" sz="2000" dirty="0" err="1"/>
              <a:t>lniri</a:t>
            </a:r>
            <a:r>
              <a:rPr lang="en-US" sz="2000" dirty="0"/>
              <a:t> de </a:t>
            </a:r>
            <a:r>
              <a:rPr lang="en-US" sz="2000" dirty="0" err="1"/>
              <a:t>animare</a:t>
            </a:r>
            <a:r>
              <a:rPr lang="en-US" sz="2000" dirty="0"/>
              <a:t> </a:t>
            </a:r>
            <a:r>
              <a:rPr lang="en-US" sz="2000" dirty="0" err="1"/>
              <a:t>teritoriu</a:t>
            </a:r>
            <a:r>
              <a:rPr lang="en-US" sz="2000" dirty="0"/>
              <a:t> </a:t>
            </a:r>
          </a:p>
          <a:p>
            <a:pPr algn="ctr"/>
            <a:r>
              <a:rPr lang="en-US" sz="2000" dirty="0"/>
              <a:t>       GAL VALEA SL</a:t>
            </a:r>
            <a:r>
              <a:rPr lang="ro-RO" sz="2000" dirty="0"/>
              <a:t>Ă</a:t>
            </a:r>
            <a:r>
              <a:rPr lang="en-US" sz="2000" dirty="0"/>
              <a:t>NICULUI BUZ</a:t>
            </a:r>
            <a:r>
              <a:rPr lang="ro-RO" sz="2000" dirty="0"/>
              <a:t>Ă</a:t>
            </a:r>
            <a:r>
              <a:rPr lang="en-US" sz="2000" dirty="0"/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6585" y="1991511"/>
            <a:ext cx="974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Tip </a:t>
            </a:r>
            <a:r>
              <a:rPr lang="en-US" dirty="0" err="1"/>
              <a:t>activitate</a:t>
            </a:r>
            <a:r>
              <a:rPr lang="en-US" dirty="0"/>
              <a:t> :</a:t>
            </a:r>
            <a:r>
              <a:rPr lang="ro-RO" dirty="0"/>
              <a:t> „</a:t>
            </a:r>
            <a:r>
              <a:rPr lang="en-US" dirty="0"/>
              <a:t>Alte </a:t>
            </a:r>
            <a:r>
              <a:rPr lang="en-US" dirty="0" err="1"/>
              <a:t>tipuri</a:t>
            </a:r>
            <a:r>
              <a:rPr lang="en-US" dirty="0"/>
              <a:t> de </a:t>
            </a:r>
            <a:r>
              <a:rPr lang="ro-RO" dirty="0"/>
              <a:t>î</a:t>
            </a:r>
            <a:r>
              <a:rPr lang="en-US" dirty="0" err="1"/>
              <a:t>nt</a:t>
            </a:r>
            <a:r>
              <a:rPr lang="ro-RO" dirty="0"/>
              <a:t>â</a:t>
            </a:r>
            <a:r>
              <a:rPr lang="en-US" dirty="0" err="1"/>
              <a:t>lniri</a:t>
            </a:r>
            <a:r>
              <a:rPr lang="en-US" dirty="0"/>
              <a:t> de </a:t>
            </a:r>
            <a:r>
              <a:rPr lang="en-US" dirty="0" err="1"/>
              <a:t>animare</a:t>
            </a:r>
            <a:r>
              <a:rPr lang="en-US" dirty="0"/>
              <a:t>  -</a:t>
            </a:r>
            <a:r>
              <a:rPr lang="en-US" dirty="0" err="1"/>
              <a:t>cel</a:t>
            </a:r>
            <a:r>
              <a:rPr lang="en-US" dirty="0"/>
              <a:t> </a:t>
            </a:r>
            <a:r>
              <a:rPr lang="en-US" dirty="0" err="1"/>
              <a:t>pu</a:t>
            </a:r>
            <a:r>
              <a:rPr lang="ro-RO" dirty="0"/>
              <a:t>ț</a:t>
            </a:r>
            <a:r>
              <a:rPr lang="en-US" dirty="0"/>
              <a:t>in o </a:t>
            </a:r>
            <a:r>
              <a:rPr lang="ro-RO" dirty="0"/>
              <a:t>î</a:t>
            </a:r>
            <a:r>
              <a:rPr lang="en-US" dirty="0" err="1"/>
              <a:t>nt</a:t>
            </a:r>
            <a:r>
              <a:rPr lang="ro-RO" dirty="0"/>
              <a:t>â</a:t>
            </a:r>
            <a:r>
              <a:rPr lang="en-US" dirty="0" err="1"/>
              <a:t>lnire</a:t>
            </a:r>
            <a:r>
              <a:rPr lang="en-US" dirty="0"/>
              <a:t> care </a:t>
            </a:r>
            <a:r>
              <a:rPr lang="en-US" dirty="0" err="1"/>
              <a:t>vizeaz</a:t>
            </a:r>
            <a:r>
              <a:rPr lang="ro-RO" dirty="0"/>
              <a:t>ă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aspecte</a:t>
            </a:r>
            <a:r>
              <a:rPr lang="en-US" dirty="0">
                <a:solidFill>
                  <a:srgbClr val="FF0000"/>
                </a:solidFill>
              </a:rPr>
              <a:t> legate de FSE+/</a:t>
            </a:r>
            <a:r>
              <a:rPr lang="en-US" dirty="0" err="1">
                <a:solidFill>
                  <a:srgbClr val="FF0000"/>
                </a:solidFill>
              </a:rPr>
              <a:t>perioada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programare</a:t>
            </a:r>
            <a:r>
              <a:rPr lang="en-US" dirty="0">
                <a:solidFill>
                  <a:srgbClr val="FF0000"/>
                </a:solidFill>
              </a:rPr>
              <a:t>“</a:t>
            </a:r>
            <a:endParaRPr lang="ro-RO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9120" y="154225"/>
            <a:ext cx="854174" cy="635954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617442"/>
              </p:ext>
            </p:extLst>
          </p:nvPr>
        </p:nvGraphicFramePr>
        <p:xfrm>
          <a:off x="519952" y="3121937"/>
          <a:ext cx="9072282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85">
                  <a:extLst>
                    <a:ext uri="{9D8B030D-6E8A-4147-A177-3AD203B41FA5}">
                      <a16:colId xmlns:a16="http://schemas.microsoft.com/office/drawing/2014/main" val="1937070136"/>
                    </a:ext>
                  </a:extLst>
                </a:gridCol>
                <a:gridCol w="2851813">
                  <a:extLst>
                    <a:ext uri="{9D8B030D-6E8A-4147-A177-3AD203B41FA5}">
                      <a16:colId xmlns:a16="http://schemas.microsoft.com/office/drawing/2014/main" val="3408239874"/>
                    </a:ext>
                  </a:extLst>
                </a:gridCol>
                <a:gridCol w="2287482">
                  <a:extLst>
                    <a:ext uri="{9D8B030D-6E8A-4147-A177-3AD203B41FA5}">
                      <a16:colId xmlns:a16="http://schemas.microsoft.com/office/drawing/2014/main" val="716296797"/>
                    </a:ext>
                  </a:extLst>
                </a:gridCol>
                <a:gridCol w="2789902">
                  <a:extLst>
                    <a:ext uri="{9D8B030D-6E8A-4147-A177-3AD203B41FA5}">
                      <a16:colId xmlns:a16="http://schemas.microsoft.com/office/drawing/2014/main" val="4081110420"/>
                    </a:ext>
                  </a:extLst>
                </a:gridCol>
              </a:tblGrid>
              <a:tr h="634071">
                <a:tc>
                  <a:txBody>
                    <a:bodyPr/>
                    <a:lstStyle/>
                    <a:p>
                      <a:r>
                        <a:rPr lang="en-US" dirty="0" err="1"/>
                        <a:t>Nr</a:t>
                      </a:r>
                      <a:r>
                        <a:rPr lang="en-US" dirty="0"/>
                        <a:t>.</a:t>
                      </a:r>
                    </a:p>
                    <a:p>
                      <a:r>
                        <a:rPr lang="ro-RO" dirty="0"/>
                        <a:t>î</a:t>
                      </a:r>
                      <a:r>
                        <a:rPr lang="en-US" dirty="0" err="1"/>
                        <a:t>nt</a:t>
                      </a:r>
                      <a:r>
                        <a:rPr lang="ro-RO" dirty="0"/>
                        <a:t>â</a:t>
                      </a:r>
                      <a:r>
                        <a:rPr lang="en-US" dirty="0" err="1"/>
                        <a:t>lnire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Data și 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COMUNA/ORAȘ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LOCAȚIA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083005"/>
                  </a:ext>
                </a:extLst>
              </a:tr>
              <a:tr h="362326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r>
                        <a:rPr lang="ro-RO" dirty="0"/>
                        <a:t>2</a:t>
                      </a:r>
                      <a:r>
                        <a:rPr lang="en-US" dirty="0"/>
                        <a:t>.04.2026</a:t>
                      </a:r>
                      <a:endParaRPr lang="ro-RO" dirty="0"/>
                    </a:p>
                    <a:p>
                      <a:r>
                        <a:rPr lang="ro-RO" dirty="0"/>
                        <a:t>10:00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COMUNA</a:t>
                      </a:r>
                      <a:r>
                        <a:rPr lang="ro-RO" baseline="0" dirty="0"/>
                        <a:t> </a:t>
                      </a:r>
                    </a:p>
                    <a:p>
                      <a:r>
                        <a:rPr lang="ro-RO" dirty="0"/>
                        <a:t>Mărăcineni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Sala</a:t>
                      </a:r>
                      <a:r>
                        <a:rPr lang="ro-RO" baseline="0" dirty="0"/>
                        <a:t> Consiliului Local</a:t>
                      </a:r>
                    </a:p>
                    <a:p>
                      <a:r>
                        <a:rPr lang="ro-RO" baseline="0" dirty="0"/>
                        <a:t>Mărăcineni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251869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923925" y="5181600"/>
            <a:ext cx="81319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/>
              <a:t>Aceste acțiuni se desfășoară conform Anexei 1 la Contractul de Finanțare, respectând Manualul de Procedură pentru implementarea intervenției DR36 – Componenta: Sprijin pentru gestionarea, monitorizarea și </a:t>
            </a:r>
            <a:r>
              <a:rPr lang="ro-RO"/>
              <a:t>evaluarea strategiei </a:t>
            </a:r>
            <a:r>
              <a:rPr lang="ro-RO" dirty="0"/>
              <a:t>de dezvoltare locală, precum și animarea acesteia, inclusiv facilitarea schimburilor între părțile interesate.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447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509</TotalTime>
  <Words>124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Sorina</dc:creator>
  <cp:lastModifiedBy>Ionut</cp:lastModifiedBy>
  <cp:revision>44</cp:revision>
  <cp:lastPrinted>2026-03-13T13:13:29Z</cp:lastPrinted>
  <dcterms:created xsi:type="dcterms:W3CDTF">2024-11-06T11:18:11Z</dcterms:created>
  <dcterms:modified xsi:type="dcterms:W3CDTF">2026-03-30T08:52:28Z</dcterms:modified>
</cp:coreProperties>
</file>