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</p:sldIdLst>
  <p:sldSz cx="12192000" cy="6858000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6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2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2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00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92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23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0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6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1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8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4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9249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086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0330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19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76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97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A2C3A-6BFC-4EBF-8C26-DAE748F13281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8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85" y="233363"/>
            <a:ext cx="2374853" cy="669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LOGO_MADR-NOU"/>
          <p:cNvPicPr/>
          <p:nvPr/>
        </p:nvPicPr>
        <p:blipFill>
          <a:blip r:embed="rId3"/>
          <a:stretch>
            <a:fillRect/>
          </a:stretch>
        </p:blipFill>
        <p:spPr>
          <a:xfrm>
            <a:off x="2853736" y="245663"/>
            <a:ext cx="2028825" cy="657251"/>
          </a:xfrm>
          <a:prstGeom prst="rect">
            <a:avLst/>
          </a:prstGeom>
        </p:spPr>
      </p:pic>
      <p:pic>
        <p:nvPicPr>
          <p:cNvPr id="6" name="Picutre 1"/>
          <p:cNvPicPr/>
          <p:nvPr/>
        </p:nvPicPr>
        <p:blipFill>
          <a:blip r:embed="rId4"/>
          <a:stretch/>
        </p:blipFill>
        <p:spPr>
          <a:xfrm>
            <a:off x="4924859" y="200397"/>
            <a:ext cx="2017587" cy="815975"/>
          </a:xfrm>
          <a:prstGeom prst="rect">
            <a:avLst/>
          </a:prstGeom>
        </p:spPr>
      </p:pic>
      <p:pic>
        <p:nvPicPr>
          <p:cNvPr id="8" name="Picutre 8"/>
          <p:cNvPicPr/>
          <p:nvPr/>
        </p:nvPicPr>
        <p:blipFill>
          <a:blip r:embed="rId5"/>
          <a:stretch/>
        </p:blipFill>
        <p:spPr>
          <a:xfrm>
            <a:off x="7093644" y="154224"/>
            <a:ext cx="1347495" cy="7254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79790" y="1203120"/>
            <a:ext cx="8196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   </a:t>
            </a:r>
            <a:r>
              <a:rPr lang="en-US" sz="2000" dirty="0" err="1" smtClean="0"/>
              <a:t>Intalniri</a:t>
            </a:r>
            <a:r>
              <a:rPr lang="en-US" sz="2000" dirty="0" smtClean="0"/>
              <a:t> de </a:t>
            </a:r>
            <a:r>
              <a:rPr lang="en-US" sz="2000" dirty="0" err="1" smtClean="0"/>
              <a:t>animare</a:t>
            </a:r>
            <a:r>
              <a:rPr lang="en-US" sz="2000" dirty="0" smtClean="0"/>
              <a:t> </a:t>
            </a:r>
            <a:r>
              <a:rPr lang="en-US" sz="2000" dirty="0" err="1" smtClean="0"/>
              <a:t>teritoriu</a:t>
            </a:r>
            <a:r>
              <a:rPr lang="en-US" sz="2000" dirty="0" smtClean="0"/>
              <a:t> </a:t>
            </a:r>
          </a:p>
          <a:p>
            <a:pPr algn="ctr"/>
            <a:r>
              <a:rPr lang="en-US" sz="2000" dirty="0" smtClean="0"/>
              <a:t>       GAL VALEA SLANICULUI BUZAU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36585" y="1991511"/>
            <a:ext cx="9744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Tip </a:t>
            </a:r>
            <a:r>
              <a:rPr lang="en-US" dirty="0" err="1" smtClean="0"/>
              <a:t>activitate</a:t>
            </a:r>
            <a:r>
              <a:rPr lang="en-US" dirty="0" smtClean="0"/>
              <a:t> :</a:t>
            </a:r>
            <a:r>
              <a:rPr lang="ro-RO" dirty="0" smtClean="0"/>
              <a:t> </a:t>
            </a:r>
            <a:r>
              <a:rPr lang="en-US" dirty="0" smtClean="0"/>
              <a:t>“</a:t>
            </a:r>
            <a:r>
              <a:rPr lang="en-US" dirty="0" err="1" smtClean="0"/>
              <a:t>Intalniri</a:t>
            </a:r>
            <a:r>
              <a:rPr lang="en-US" dirty="0" smtClean="0"/>
              <a:t> de </a:t>
            </a:r>
            <a:r>
              <a:rPr lang="en-US" dirty="0" err="1" smtClean="0"/>
              <a:t>animare</a:t>
            </a:r>
            <a:r>
              <a:rPr lang="en-US" dirty="0" smtClean="0"/>
              <a:t> in </a:t>
            </a:r>
            <a:r>
              <a:rPr lang="en-US" dirty="0" err="1" smtClean="0"/>
              <a:t>preambulul</a:t>
            </a:r>
            <a:r>
              <a:rPr lang="en-US" dirty="0" smtClean="0"/>
              <a:t> </a:t>
            </a:r>
            <a:r>
              <a:rPr lang="en-US" dirty="0" err="1" smtClean="0"/>
              <a:t>lansarii</a:t>
            </a:r>
            <a:r>
              <a:rPr lang="en-US" dirty="0" smtClean="0"/>
              <a:t> </a:t>
            </a:r>
            <a:r>
              <a:rPr lang="en-US" dirty="0" err="1" smtClean="0"/>
              <a:t>apelurilor</a:t>
            </a:r>
            <a:r>
              <a:rPr lang="en-US" dirty="0" smtClean="0"/>
              <a:t> de </a:t>
            </a:r>
            <a:r>
              <a:rPr lang="en-US" dirty="0" err="1" smtClean="0"/>
              <a:t>selectie</a:t>
            </a:r>
            <a:r>
              <a:rPr lang="en-US" dirty="0" smtClean="0"/>
              <a:t> - minim 1/UAT/</a:t>
            </a:r>
            <a:r>
              <a:rPr lang="en-US" dirty="0" err="1" smtClean="0"/>
              <a:t>apel</a:t>
            </a:r>
            <a:r>
              <a:rPr lang="en-US" dirty="0" smtClean="0"/>
              <a:t> </a:t>
            </a:r>
            <a:r>
              <a:rPr lang="en-US" dirty="0" err="1" smtClean="0"/>
              <a:t>lansat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interventii</a:t>
            </a:r>
            <a:r>
              <a:rPr lang="en-US" dirty="0" smtClean="0"/>
              <a:t> care </a:t>
            </a:r>
            <a:r>
              <a:rPr lang="en-US" dirty="0" err="1" smtClean="0"/>
              <a:t>vizeaza</a:t>
            </a:r>
            <a:r>
              <a:rPr lang="en-US" dirty="0" smtClean="0"/>
              <a:t> </a:t>
            </a:r>
            <a:r>
              <a:rPr lang="en-US" dirty="0" err="1" smtClean="0"/>
              <a:t>beneficiari</a:t>
            </a:r>
            <a:r>
              <a:rPr lang="en-US" dirty="0" smtClean="0"/>
              <a:t> </a:t>
            </a:r>
            <a:r>
              <a:rPr lang="en-US" dirty="0" err="1" smtClean="0"/>
              <a:t>privati</a:t>
            </a:r>
            <a:r>
              <a:rPr lang="en-US" dirty="0" smtClean="0"/>
              <a:t>, cu </a:t>
            </a:r>
            <a:r>
              <a:rPr lang="en-US" dirty="0" err="1" smtClean="0"/>
              <a:t>exceptia</a:t>
            </a:r>
            <a:r>
              <a:rPr lang="en-US" dirty="0" smtClean="0"/>
              <a:t> </a:t>
            </a:r>
            <a:r>
              <a:rPr lang="en-US" dirty="0" err="1" smtClean="0"/>
              <a:t>interventiilor</a:t>
            </a:r>
            <a:r>
              <a:rPr lang="en-US" dirty="0" smtClean="0"/>
              <a:t> in care GAL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unic</a:t>
            </a:r>
            <a:r>
              <a:rPr lang="en-US" dirty="0" smtClean="0"/>
              <a:t> </a:t>
            </a:r>
            <a:r>
              <a:rPr lang="en-US" dirty="0" err="1" smtClean="0"/>
              <a:t>beneficiar</a:t>
            </a:r>
            <a:r>
              <a:rPr lang="en-US" dirty="0" smtClean="0"/>
              <a:t>”</a:t>
            </a:r>
            <a:r>
              <a:rPr lang="ro-RO" dirty="0" smtClean="0"/>
              <a:t> </a:t>
            </a:r>
          </a:p>
        </p:txBody>
      </p:sp>
      <p:pic>
        <p:nvPicPr>
          <p:cNvPr id="12" name="Picture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9121" y="154224"/>
            <a:ext cx="793491" cy="748690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270958"/>
              </p:ext>
            </p:extLst>
          </p:nvPr>
        </p:nvGraphicFramePr>
        <p:xfrm>
          <a:off x="519952" y="3121937"/>
          <a:ext cx="907228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85">
                  <a:extLst>
                    <a:ext uri="{9D8B030D-6E8A-4147-A177-3AD203B41FA5}">
                      <a16:colId xmlns:a16="http://schemas.microsoft.com/office/drawing/2014/main" xmlns="" val="1937070136"/>
                    </a:ext>
                  </a:extLst>
                </a:gridCol>
                <a:gridCol w="2645518">
                  <a:extLst>
                    <a:ext uri="{9D8B030D-6E8A-4147-A177-3AD203B41FA5}">
                      <a16:colId xmlns:a16="http://schemas.microsoft.com/office/drawing/2014/main" xmlns="" val="3408239874"/>
                    </a:ext>
                  </a:extLst>
                </a:gridCol>
                <a:gridCol w="2493777">
                  <a:extLst>
                    <a:ext uri="{9D8B030D-6E8A-4147-A177-3AD203B41FA5}">
                      <a16:colId xmlns:a16="http://schemas.microsoft.com/office/drawing/2014/main" xmlns="" val="716296797"/>
                    </a:ext>
                  </a:extLst>
                </a:gridCol>
                <a:gridCol w="2789902">
                  <a:extLst>
                    <a:ext uri="{9D8B030D-6E8A-4147-A177-3AD203B41FA5}">
                      <a16:colId xmlns:a16="http://schemas.microsoft.com/office/drawing/2014/main" xmlns="" val="4081110420"/>
                    </a:ext>
                  </a:extLst>
                </a:gridCol>
              </a:tblGrid>
              <a:tr h="634071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Nr</a:t>
                      </a:r>
                      <a:r>
                        <a:rPr lang="en-US" dirty="0" smtClean="0"/>
                        <a:t>.</a:t>
                      </a:r>
                    </a:p>
                    <a:p>
                      <a:r>
                        <a:rPr lang="en-US" dirty="0" err="1" smtClean="0"/>
                        <a:t>intalnire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Data și ora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COMUNA/ORAȘ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LOCAȚIA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1083005"/>
                  </a:ext>
                </a:extLst>
              </a:tr>
              <a:tr h="362326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16.0</a:t>
                      </a:r>
                      <a:r>
                        <a:rPr lang="ro-RO" dirty="0" smtClean="0"/>
                        <a:t>3</a:t>
                      </a:r>
                      <a:r>
                        <a:rPr lang="en-US" dirty="0" smtClean="0"/>
                        <a:t>.2026-09:30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COMUNA </a:t>
                      </a:r>
                      <a:r>
                        <a:rPr lang="en-US" smtClean="0"/>
                        <a:t>CHILIILE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09251869"/>
                  </a:ext>
                </a:extLst>
              </a:tr>
              <a:tr h="634071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16.0</a:t>
                      </a:r>
                      <a:r>
                        <a:rPr lang="ro-RO" dirty="0" smtClean="0"/>
                        <a:t>3</a:t>
                      </a:r>
                      <a:r>
                        <a:rPr lang="en-US" dirty="0" smtClean="0"/>
                        <a:t>.2026-11:00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COMUNA </a:t>
                      </a:r>
                      <a:r>
                        <a:rPr lang="en-US" dirty="0" smtClean="0"/>
                        <a:t>BRAESTI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0064035"/>
                  </a:ext>
                </a:extLst>
              </a:tr>
              <a:tr h="634071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16.0</a:t>
                      </a:r>
                      <a:r>
                        <a:rPr lang="ro-RO" dirty="0" smtClean="0"/>
                        <a:t>3</a:t>
                      </a:r>
                      <a:r>
                        <a:rPr lang="en-US" dirty="0" smtClean="0"/>
                        <a:t>.2026-1</a:t>
                      </a:r>
                      <a:r>
                        <a:rPr lang="ro-RO" dirty="0" smtClean="0"/>
                        <a:t>3</a:t>
                      </a:r>
                      <a:r>
                        <a:rPr lang="en-US" dirty="0" smtClean="0"/>
                        <a:t>:</a:t>
                      </a:r>
                      <a:r>
                        <a:rPr lang="ro-RO" dirty="0" smtClean="0"/>
                        <a:t>00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</a:t>
                      </a:r>
                      <a:r>
                        <a:rPr lang="ro-RO" baseline="0" dirty="0" smtClean="0"/>
                        <a:t> </a:t>
                      </a:r>
                      <a:r>
                        <a:rPr lang="en-US" baseline="0" dirty="0" smtClean="0"/>
                        <a:t>VERNESTI</a:t>
                      </a:r>
                      <a:endParaRPr lang="en-US" dirty="0" smtClean="0"/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2675901"/>
                  </a:ext>
                </a:extLst>
              </a:tr>
              <a:tr h="634071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17.0</a:t>
                      </a:r>
                      <a:r>
                        <a:rPr lang="ro-RO" dirty="0" smtClean="0"/>
                        <a:t>3</a:t>
                      </a:r>
                      <a:r>
                        <a:rPr lang="en-US" dirty="0" smtClean="0"/>
                        <a:t>.2026-09:30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 </a:t>
                      </a:r>
                      <a:r>
                        <a:rPr lang="en-US" dirty="0" smtClean="0"/>
                        <a:t>MANZALESTI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42962003"/>
                  </a:ext>
                </a:extLst>
              </a:tr>
              <a:tr h="362326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17.0</a:t>
                      </a:r>
                      <a:r>
                        <a:rPr lang="ro-RO" dirty="0" smtClean="0"/>
                        <a:t>3</a:t>
                      </a:r>
                      <a:r>
                        <a:rPr lang="en-US" dirty="0" smtClean="0"/>
                        <a:t>.2026-11:00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 </a:t>
                      </a:r>
                      <a:r>
                        <a:rPr lang="en-US" dirty="0" smtClean="0"/>
                        <a:t>VINTILA-VODA</a:t>
                      </a:r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85482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00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77391" y="3680460"/>
            <a:ext cx="82716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Aceste acțiuni se desfășoară conform Anexei 1 la Contractul de Finanțare, respectând Manualul </a:t>
            </a:r>
            <a:r>
              <a:rPr lang="ro-RO" dirty="0"/>
              <a:t>de Procedură pentru implementarea intervenției DR36 – Componenta: Sprijin pentru gestionarea, monitorizarea și evaluarea startegiei de dezvoltare locală, precum și animarea acesteia, inclusiv facilitarea schimburilor între părțile interesate.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651988"/>
              </p:ext>
            </p:extLst>
          </p:nvPr>
        </p:nvGraphicFramePr>
        <p:xfrm>
          <a:off x="1104151" y="153907"/>
          <a:ext cx="8353748" cy="3528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667">
                  <a:extLst>
                    <a:ext uri="{9D8B030D-6E8A-4147-A177-3AD203B41FA5}">
                      <a16:colId xmlns:a16="http://schemas.microsoft.com/office/drawing/2014/main" xmlns="" val="4025948714"/>
                    </a:ext>
                  </a:extLst>
                </a:gridCol>
                <a:gridCol w="2223875">
                  <a:extLst>
                    <a:ext uri="{9D8B030D-6E8A-4147-A177-3AD203B41FA5}">
                      <a16:colId xmlns:a16="http://schemas.microsoft.com/office/drawing/2014/main" xmlns="" val="185248047"/>
                    </a:ext>
                  </a:extLst>
                </a:gridCol>
                <a:gridCol w="2408727">
                  <a:extLst>
                    <a:ext uri="{9D8B030D-6E8A-4147-A177-3AD203B41FA5}">
                      <a16:colId xmlns:a16="http://schemas.microsoft.com/office/drawing/2014/main" xmlns="" val="4084357138"/>
                    </a:ext>
                  </a:extLst>
                </a:gridCol>
                <a:gridCol w="2613479">
                  <a:extLst>
                    <a:ext uri="{9D8B030D-6E8A-4147-A177-3AD203B41FA5}">
                      <a16:colId xmlns:a16="http://schemas.microsoft.com/office/drawing/2014/main" xmlns="" val="1821292220"/>
                    </a:ext>
                  </a:extLst>
                </a:gridCol>
              </a:tblGrid>
              <a:tr h="94595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Nr</a:t>
                      </a:r>
                      <a:r>
                        <a:rPr lang="en-US" dirty="0" smtClean="0"/>
                        <a:t>.</a:t>
                      </a:r>
                    </a:p>
                    <a:p>
                      <a:r>
                        <a:rPr lang="en-US" dirty="0" err="1" smtClean="0"/>
                        <a:t>intalnire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Data și ora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COMUNA/ORAȘ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LOCAȚIA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52911436"/>
                  </a:ext>
                </a:extLst>
              </a:tr>
              <a:tr h="383638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17.0</a:t>
                      </a:r>
                      <a:r>
                        <a:rPr lang="ro-RO" dirty="0" smtClean="0"/>
                        <a:t>3</a:t>
                      </a:r>
                      <a:r>
                        <a:rPr lang="en-US" dirty="0" smtClean="0"/>
                        <a:t>.2026-12:30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</a:t>
                      </a:r>
                      <a:r>
                        <a:rPr lang="en-US" dirty="0" smtClean="0"/>
                        <a:t> BECENI</a:t>
                      </a:r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3638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18.0</a:t>
                      </a:r>
                      <a:r>
                        <a:rPr lang="ro-RO" dirty="0" smtClean="0"/>
                        <a:t>3</a:t>
                      </a:r>
                      <a:r>
                        <a:rPr lang="en-US" dirty="0" smtClean="0"/>
                        <a:t>.2026-09:00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 </a:t>
                      </a:r>
                      <a:r>
                        <a:rPr lang="en-US" dirty="0" smtClean="0"/>
                        <a:t>CERNATESTI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3638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18.0</a:t>
                      </a:r>
                      <a:r>
                        <a:rPr lang="ro-RO" dirty="0" smtClean="0"/>
                        <a:t>3</a:t>
                      </a:r>
                      <a:r>
                        <a:rPr lang="en-US" dirty="0" smtClean="0"/>
                        <a:t>.2026-11:00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 </a:t>
                      </a:r>
                      <a:r>
                        <a:rPr lang="en-US" dirty="0" smtClean="0"/>
                        <a:t>SAPOCA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8659964"/>
                  </a:ext>
                </a:extLst>
              </a:tr>
              <a:tr h="662169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18.0</a:t>
                      </a:r>
                      <a:r>
                        <a:rPr lang="ro-RO" dirty="0" smtClean="0"/>
                        <a:t>3</a:t>
                      </a:r>
                      <a:r>
                        <a:rPr lang="en-US" dirty="0" smtClean="0"/>
                        <a:t>.2026-12:30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COMUNA</a:t>
                      </a:r>
                      <a:r>
                        <a:rPr lang="ro-RO" baseline="0" dirty="0" smtClean="0"/>
                        <a:t> </a:t>
                      </a:r>
                      <a:r>
                        <a:rPr lang="en-US" baseline="0" dirty="0" smtClean="0"/>
                        <a:t>MARACINENI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3432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10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335</TotalTime>
  <Words>191</Words>
  <Application>Microsoft Office PowerPoint</Application>
  <PresentationFormat>Widescreen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Facet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Sorina</dc:creator>
  <cp:lastModifiedBy>Florin AECS</cp:lastModifiedBy>
  <cp:revision>33</cp:revision>
  <cp:lastPrinted>2025-02-25T11:08:26Z</cp:lastPrinted>
  <dcterms:created xsi:type="dcterms:W3CDTF">2024-11-06T11:18:11Z</dcterms:created>
  <dcterms:modified xsi:type="dcterms:W3CDTF">2026-03-02T08:23:03Z</dcterms:modified>
</cp:coreProperties>
</file>